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8" r:id="rId3"/>
    <p:sldId id="280" r:id="rId4"/>
    <p:sldId id="322" r:id="rId5"/>
    <p:sldId id="321" r:id="rId6"/>
    <p:sldId id="305" r:id="rId7"/>
    <p:sldId id="318" r:id="rId8"/>
    <p:sldId id="315" r:id="rId9"/>
    <p:sldId id="311" r:id="rId10"/>
    <p:sldId id="288" r:id="rId11"/>
    <p:sldId id="306" r:id="rId12"/>
    <p:sldId id="290" r:id="rId13"/>
    <p:sldId id="291" r:id="rId14"/>
    <p:sldId id="319" r:id="rId15"/>
    <p:sldId id="307" r:id="rId16"/>
    <p:sldId id="317" r:id="rId17"/>
    <p:sldId id="314" r:id="rId18"/>
    <p:sldId id="297" r:id="rId19"/>
    <p:sldId id="299" r:id="rId20"/>
    <p:sldId id="300" r:id="rId21"/>
    <p:sldId id="320" r:id="rId22"/>
    <p:sldId id="313" r:id="rId23"/>
    <p:sldId id="304" r:id="rId24"/>
    <p:sldId id="275" r:id="rId25"/>
    <p:sldId id="312" r:id="rId26"/>
    <p:sldId id="294" r:id="rId27"/>
    <p:sldId id="295" r:id="rId28"/>
  </p:sldIdLst>
  <p:sldSz cx="9144000" cy="6858000" type="screen4x3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2768" autoAdjust="0"/>
  </p:normalViewPr>
  <p:slideViewPr>
    <p:cSldViewPr snapToGrid="0">
      <p:cViewPr varScale="1">
        <p:scale>
          <a:sx n="96" d="100"/>
          <a:sy n="96" d="100"/>
        </p:scale>
        <p:origin x="11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各位参会的专家老师和同学，大家上午好。很高兴来参加这次会议，</a:t>
            </a:r>
            <a:r>
              <a:rPr lang="zh-CN" altLang="en-US" baseline="0" dirty="0" smtClean="0"/>
              <a:t> </a:t>
            </a:r>
            <a:r>
              <a:rPr lang="zh-CN" altLang="en-US" baseline="0" dirty="0" smtClean="0"/>
              <a:t>下面我代表工作组</a:t>
            </a:r>
            <a:r>
              <a:rPr lang="zh-CN" altLang="en-US" baseline="0" dirty="0" smtClean="0"/>
              <a:t>对</a:t>
            </a:r>
            <a:r>
              <a:rPr lang="en-US" altLang="zh-CN" baseline="0" dirty="0" smtClean="0"/>
              <a:t>CEPC</a:t>
            </a:r>
            <a:r>
              <a:rPr lang="zh-CN" altLang="en-US" baseline="0" dirty="0" smtClean="0"/>
              <a:t>强子量能器</a:t>
            </a:r>
            <a:r>
              <a:rPr lang="en-US" altLang="zh-CN" baseline="0" dirty="0" smtClean="0"/>
              <a:t>GEM</a:t>
            </a:r>
            <a:r>
              <a:rPr lang="zh-CN" altLang="en-US" baseline="0" dirty="0" smtClean="0"/>
              <a:t>方案预研</a:t>
            </a:r>
            <a:r>
              <a:rPr lang="zh-CN" altLang="en-US" baseline="0" dirty="0" smtClean="0"/>
              <a:t>的进展进行介绍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这个读出系统采用可扩展读出系统结构，这个概念是由</a:t>
            </a:r>
            <a:r>
              <a:rPr lang="en-US" altLang="zh-CN" dirty="0" smtClean="0"/>
              <a:t>CERN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RD51</a:t>
            </a:r>
            <a:r>
              <a:rPr lang="zh-CN" altLang="en-US" dirty="0" smtClean="0"/>
              <a:t>小组提出，由前端板，接口板和数据获取板构成，可以自由的定制系统大小，同时对于不同的探测器，只需要更换相应的读出芯片即可，实现系统复用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下面是系统第一阶段的设计方案，探测器读出平面和前端电子学板分离设计，在这一阶段，希望验证读出系统通能并对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芯片的性能进行测试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9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这是读出系统的实物图，阳极读出板，有效区域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平方厘米，每个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平方厘米；前端电子学板上集成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用菊花链方式连接，探测器接口板，实现系统的控制数据采集和刻度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7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下面是对系统测试的一些介绍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首先是芯片阈值的测试，芯片阈值设定有两种模式，在这两种模式下，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的非线性都小于</a:t>
            </a:r>
            <a:r>
              <a:rPr lang="en-US" altLang="zh-CN" dirty="0" smtClean="0"/>
              <a:t>2‰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52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对于过阈数字读出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，可以利用芯片自身比较器输出进行刻度，通过对阈值进行扫描，得到芯片比较器响应比例随阈值变化的曲线，可以得到如下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形状的曲线，通过这种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曲线统计的办法可以得到芯片的刻度以及噪声的情况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36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系统电子学噪声约为</a:t>
            </a:r>
            <a:r>
              <a:rPr lang="en-US" altLang="zh-CN" dirty="0" smtClean="0"/>
              <a:t>0.25fC</a:t>
            </a:r>
            <a:r>
              <a:rPr lang="zh-CN" altLang="en-US" dirty="0" smtClean="0"/>
              <a:t>，与探测器联调噪声</a:t>
            </a:r>
            <a:r>
              <a:rPr lang="en-US" altLang="zh-CN" dirty="0" smtClean="0"/>
              <a:t>0.35fC</a:t>
            </a:r>
            <a:r>
              <a:rPr lang="zh-CN" altLang="en-US" dirty="0" smtClean="0"/>
              <a:t>，芯片芯片高增益成形电路动态范围</a:t>
            </a:r>
            <a:r>
              <a:rPr lang="en-US" altLang="zh-CN" dirty="0" smtClean="0"/>
              <a:t>140fC</a:t>
            </a:r>
            <a:r>
              <a:rPr lang="zh-CN" altLang="en-US" dirty="0" smtClean="0"/>
              <a:t>，低增益成形电路动态范围</a:t>
            </a:r>
            <a:r>
              <a:rPr lang="en-US" altLang="zh-CN" dirty="0" smtClean="0"/>
              <a:t>500fC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曲线还可以分析出芯片的通道间不一致性，首先是各通道增益的不一致性，对高增益成形的增益差异进行统计，不均匀性小于</a:t>
            </a:r>
            <a:r>
              <a:rPr lang="en-US" altLang="zh-CN" dirty="0" smtClean="0"/>
              <a:t>&lt;1%</a:t>
            </a:r>
            <a:r>
              <a:rPr lang="zh-CN" altLang="en-US" dirty="0" smtClean="0"/>
              <a:t>，换算成电荷量即</a:t>
            </a:r>
            <a:r>
              <a:rPr lang="en-US" altLang="zh-CN" dirty="0" smtClean="0"/>
              <a:t>1.1fC</a:t>
            </a:r>
            <a:r>
              <a:rPr lang="zh-CN" altLang="en-US" dirty="0" smtClean="0"/>
              <a:t>。将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通道电荷量和刻度值做如下的曲线，可以看到，芯片的基线和</a:t>
            </a:r>
            <a:r>
              <a:rPr lang="en-US" altLang="zh-CN" dirty="0" smtClean="0"/>
              <a:t>1fC</a:t>
            </a:r>
            <a:r>
              <a:rPr lang="zh-CN" altLang="en-US" dirty="0" smtClean="0"/>
              <a:t>电荷量有交叠，因此无法分辨小于</a:t>
            </a:r>
            <a:r>
              <a:rPr lang="en-US" altLang="zh-CN" dirty="0" smtClean="0"/>
              <a:t>1fC</a:t>
            </a:r>
            <a:r>
              <a:rPr lang="zh-CN" altLang="en-US" dirty="0" smtClean="0"/>
              <a:t>电荷量，通道不一致性是影响芯片分辨率的主要因素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080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下面是与探测器联调的结果，首先是使用成形输出的调试功能测量能谱，由于是调试功能，在</a:t>
            </a:r>
            <a:r>
              <a:rPr lang="en-US" altLang="zh-CN" dirty="0" smtClean="0"/>
              <a:t>400fC</a:t>
            </a:r>
            <a:r>
              <a:rPr lang="zh-CN" altLang="en-US" dirty="0" smtClean="0"/>
              <a:t>左右即饱和，下面是通过片外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测量得到的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19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下面是利用能谱峰位对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探测器增益均匀性进行扫面的结果，不均匀性为</a:t>
            </a:r>
            <a:r>
              <a:rPr lang="en-US" altLang="zh-CN" dirty="0" smtClean="0"/>
              <a:t>19%</a:t>
            </a:r>
            <a:r>
              <a:rPr lang="zh-CN" altLang="en-US" dirty="0" smtClean="0"/>
              <a:t>。之后该利用宇宙线事例对系统串扰进行测量，当事例击中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后，对相应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周围响应进行统计，有响应的事例数约占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下面是对这一阶段设计的总结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33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目前系统的动态范围为</a:t>
            </a:r>
            <a:r>
              <a:rPr lang="en-US" altLang="zh-CN" dirty="0" smtClean="0"/>
              <a:t>2fC~500fC</a:t>
            </a:r>
            <a:r>
              <a:rPr lang="zh-CN" altLang="en-US" dirty="0" smtClean="0"/>
              <a:t>，通道间不均匀性小于</a:t>
            </a:r>
            <a:r>
              <a:rPr lang="en-US" altLang="zh-CN" dirty="0" smtClean="0"/>
              <a:t>1%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探测器不均匀性约为</a:t>
            </a:r>
            <a:r>
              <a:rPr lang="en-US" altLang="zh-CN" dirty="0" smtClean="0"/>
              <a:t>19%</a:t>
            </a:r>
            <a:r>
              <a:rPr lang="zh-CN" altLang="en-US" dirty="0" smtClean="0"/>
              <a:t>，串扰小于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67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目前正在进行第二阶段的设计，下一阶段计划将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集成至探测器读出平面，以减少死区，同时设计新的</a:t>
            </a:r>
            <a:r>
              <a:rPr lang="en-US" altLang="zh-CN" dirty="0" smtClean="0"/>
              <a:t>DIF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系统，实现多数据链路的读出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14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谢谢大家，欢迎大家对工作提出意见和建议。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项目是近年来为了对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粒子和标准模型进行精确测量提出的高能环形正负电子对撞机项目，希望利用质心能量</a:t>
            </a:r>
            <a:r>
              <a:rPr lang="en-US" altLang="zh-CN" dirty="0" smtClean="0"/>
              <a:t>250GeV</a:t>
            </a:r>
            <a:r>
              <a:rPr lang="zh-CN" altLang="en-US" dirty="0" smtClean="0"/>
              <a:t>附近的正负电子对撞产生大量干净的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粒子，从而精确测量其性质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6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作为对撞机中重要的一环，量能器系统的设计显得尤为重要，为了实现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重构，希望量能器的空间分辨和能量分辨尽可能的好。为了实现要求的能量分辨，发展出了高颗粒度的取样型量能器，量能器由吸收层和灵敏层构成，利用径迹测得的动量和能量进行匹配，实现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的精确测量。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ILC</a:t>
            </a:r>
            <a:r>
              <a:rPr lang="zh-CN" altLang="en-US" dirty="0" smtClean="0"/>
              <a:t>对取样型量能器提供的一些可能的</a:t>
            </a:r>
            <a:r>
              <a:rPr lang="zh-CN" altLang="en-US" dirty="0" smtClean="0"/>
              <a:t>方向，对于强子量能器，读出方式有模拟读出和数字读出，模拟读出即将能量信息全部记录用于事例重构是，数字读出即使用比较器，只记录是否击中。根据蒙卡模拟，使用数字读出即可实现需要的能量分辨率。为了提高高能时能量分辨率，可以使用多个阈读出，即半数字读出。目前我们使用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探测器作为灵敏层，使用半数字化读出方案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下面是对设计方案的介绍，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6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探测器的典型结构，使用</a:t>
            </a:r>
            <a:r>
              <a:rPr lang="en-US" altLang="zh-CN" dirty="0" smtClean="0"/>
              <a:t>50</a:t>
            </a:r>
            <a:r>
              <a:rPr lang="zh-CN" altLang="en-US" dirty="0" smtClean="0"/>
              <a:t>微米厚的</a:t>
            </a:r>
            <a:r>
              <a:rPr lang="en-US" altLang="zh-CN" dirty="0" smtClean="0"/>
              <a:t>Kapton</a:t>
            </a:r>
            <a:r>
              <a:rPr lang="zh-CN" altLang="en-US" dirty="0" smtClean="0"/>
              <a:t>膜，电子在</a:t>
            </a:r>
            <a:r>
              <a:rPr lang="en-US" altLang="zh-CN" dirty="0" smtClean="0"/>
              <a:t>GEM</a:t>
            </a:r>
            <a:r>
              <a:rPr lang="zh-CN" altLang="en-US" dirty="0" smtClean="0"/>
              <a:t>孔附近发生雪崩放大，最终感应出信号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6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这是项目使用的</a:t>
            </a:r>
            <a:r>
              <a:rPr lang="en-US" altLang="zh-CN" dirty="0" smtClean="0"/>
              <a:t>30x30</a:t>
            </a:r>
            <a:r>
              <a:rPr lang="zh-CN" altLang="en-US" dirty="0" smtClean="0"/>
              <a:t>平方厘米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探测器，使用自张紧工艺，这是探测器的实物图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3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下面是半数字化读出芯片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由法国</a:t>
            </a:r>
            <a:r>
              <a:rPr lang="en-US" altLang="zh-CN" dirty="0" smtClean="0"/>
              <a:t>Omega</a:t>
            </a:r>
            <a:r>
              <a:rPr lang="zh-CN" altLang="en-US" dirty="0" smtClean="0"/>
              <a:t>小组设计，单片</a:t>
            </a:r>
            <a:r>
              <a:rPr lang="en-US" altLang="zh-CN" dirty="0" smtClean="0"/>
              <a:t>ASIC 64</a:t>
            </a:r>
            <a:r>
              <a:rPr lang="zh-CN" altLang="en-US" dirty="0" smtClean="0"/>
              <a:t>通道，由一个电荷灵敏前放和两个增益不同的成形电路构成，最终成型的信号经过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个比较器实现半数字读出，这是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的结构示意图，芯片的成形信号还可以通过配置输出用于调试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2.jp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5.jpe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意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330169" y="4108422"/>
            <a:ext cx="2677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近代物理系  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4" y="1526518"/>
            <a:ext cx="2879504" cy="1323313"/>
          </a:xfrm>
        </p:spPr>
        <p:txBody>
          <a:bodyPr/>
          <a:lstStyle/>
          <a:p>
            <a:r>
              <a:rPr lang="zh-CN" altLang="en-US" sz="2000" dirty="0" smtClean="0"/>
              <a:t>可扩展读出系统</a:t>
            </a:r>
            <a:r>
              <a:rPr lang="en-US" altLang="zh-CN" sz="2000" dirty="0" smtClean="0"/>
              <a:t>(SRS*)</a:t>
            </a:r>
          </a:p>
          <a:p>
            <a:pPr lvl="1"/>
            <a:r>
              <a:rPr lang="zh-CN" altLang="en-US" sz="1800" dirty="0" smtClean="0"/>
              <a:t>前端板、接口板和数据获取板构成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系统大小可定制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获取系统可复用</a:t>
            </a:r>
            <a:endParaRPr lang="en-US" altLang="zh-CN" sz="1800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5" y="3497964"/>
            <a:ext cx="7200000" cy="2254872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from CERN RD51 Group</a:t>
            </a:r>
            <a:endParaRPr lang="zh-CN" altLang="en-US" dirty="0"/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422317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</a:t>
            </a:r>
            <a:r>
              <a:rPr lang="en-US" altLang="zh-CN" baseline="30000" dirty="0"/>
              <a:t>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芯片阈值测试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59503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73327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半数字化芯片刻度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7263" y="1265323"/>
            <a:ext cx="4378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半数字读出芯片自刻度系统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利用半数字化芯片自身比较器刻度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自动化完成批量芯片刻度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87" y="1265323"/>
            <a:ext cx="4289077" cy="2232000"/>
          </a:xfrm>
          <a:prstGeom prst="rect">
            <a:avLst/>
          </a:prstGeom>
        </p:spPr>
      </p:pic>
      <p:pic>
        <p:nvPicPr>
          <p:cNvPr id="7" name="Picture 2" descr="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51" y="3500415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下箭头 7"/>
          <p:cNvSpPr/>
          <p:nvPr/>
        </p:nvSpPr>
        <p:spPr>
          <a:xfrm>
            <a:off x="6434312" y="3275790"/>
            <a:ext cx="437626" cy="63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5892" r="7098"/>
          <a:stretch/>
        </p:blipFill>
        <p:spPr>
          <a:xfrm>
            <a:off x="526376" y="1271587"/>
            <a:ext cx="3385073" cy="271031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02478" y="1188433"/>
            <a:ext cx="2344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High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 bwMode="auto">
          <a:xfrm>
            <a:off x="5486400" y="1528763"/>
            <a:ext cx="3130415" cy="2361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接箭头连接符 14"/>
          <p:cNvCxnSpPr/>
          <p:nvPr/>
        </p:nvCxnSpPr>
        <p:spPr bwMode="auto">
          <a:xfrm flipH="1">
            <a:off x="6430425" y="2974645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808719" y="2630078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"/>
          <a:stretch/>
        </p:blipFill>
        <p:spPr bwMode="auto">
          <a:xfrm>
            <a:off x="5508530" y="4169569"/>
            <a:ext cx="3086153" cy="2361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接箭头连接符 16"/>
          <p:cNvCxnSpPr/>
          <p:nvPr/>
        </p:nvCxnSpPr>
        <p:spPr bwMode="auto">
          <a:xfrm>
            <a:off x="7051606" y="5908283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259904" y="5677451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5998" y="3852144"/>
            <a:ext cx="2270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Low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72160" y="988378"/>
            <a:ext cx="1582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内容占位符 1"/>
          <p:cNvSpPr>
            <a:spLocks noGrp="1"/>
          </p:cNvSpPr>
          <p:nvPr>
            <p:ph idx="1"/>
          </p:nvPr>
        </p:nvSpPr>
        <p:spPr>
          <a:xfrm>
            <a:off x="531793" y="4052199"/>
            <a:ext cx="3863643" cy="2478573"/>
          </a:xfrm>
        </p:spPr>
        <p:txBody>
          <a:bodyPr/>
          <a:lstStyle/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电子学噪声</a:t>
            </a:r>
            <a:r>
              <a:rPr lang="en-US" altLang="zh-CN" dirty="0" smtClean="0"/>
              <a:t>~0.25fC</a:t>
            </a:r>
          </a:p>
          <a:p>
            <a:pPr lvl="1"/>
            <a:r>
              <a:rPr lang="zh-CN" altLang="en-US" dirty="0" smtClean="0"/>
              <a:t>接上探测器</a:t>
            </a:r>
            <a:r>
              <a:rPr lang="en-US" altLang="zh-CN" dirty="0" smtClean="0"/>
              <a:t>~0.35fC</a:t>
            </a:r>
          </a:p>
          <a:p>
            <a:r>
              <a:rPr lang="zh-CN" altLang="en-US" dirty="0" smtClean="0"/>
              <a:t>动态范围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High Gain 140fC</a:t>
            </a:r>
          </a:p>
          <a:p>
            <a:pPr lvl="1"/>
            <a:r>
              <a:rPr lang="en-US" altLang="zh-CN" dirty="0" smtClean="0"/>
              <a:t>Low Gain 500fC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2768" y="4270098"/>
            <a:ext cx="3863643" cy="2146123"/>
          </a:xfrm>
        </p:spPr>
        <p:txBody>
          <a:bodyPr/>
          <a:lstStyle/>
          <a:p>
            <a:r>
              <a:rPr lang="zh-CN" altLang="en-US" dirty="0" smtClean="0"/>
              <a:t>通道间一致性测试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最小可分辨电荷量</a:t>
            </a:r>
            <a:r>
              <a:rPr lang="en-US" altLang="zh-CN" dirty="0" smtClean="0"/>
              <a:t>2fC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通道间不一致性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3799967"/>
            <a:ext cx="4496516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042108" y="3624723"/>
            <a:ext cx="252999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小信号情况下刻度值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3540596" y="3931259"/>
            <a:ext cx="499731" cy="217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3572814" y="4270099"/>
            <a:ext cx="607123" cy="368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4125935" y="4471469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3459919" y="46074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4120524" y="3993970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" y="1173486"/>
            <a:ext cx="3360000" cy="25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88" y="1085490"/>
            <a:ext cx="384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3365" y="356913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9197" y="4336266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2213" y="11303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利用宇宙线测量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63259" y="4978748"/>
            <a:ext cx="298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</a:t>
            </a:r>
            <a:r>
              <a:rPr lang="zh-CN" altLang="en-US" dirty="0" smtClean="0"/>
              <a:t>方案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</a:t>
            </a:r>
            <a:r>
              <a:rPr lang="zh-CN" altLang="en-US" dirty="0" smtClean="0"/>
              <a:t>方案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电子学动态范围</a:t>
            </a:r>
            <a:r>
              <a:rPr lang="en-US" altLang="zh-CN" dirty="0" smtClean="0"/>
              <a:t>2fC~500fC</a:t>
            </a:r>
            <a:endParaRPr lang="en-US" altLang="zh-CN" dirty="0"/>
          </a:p>
          <a:p>
            <a:r>
              <a:rPr lang="zh-CN" altLang="en-US" dirty="0" smtClean="0"/>
              <a:t>通道间增益不均匀性</a:t>
            </a:r>
            <a:r>
              <a:rPr lang="en-US" altLang="zh-CN" dirty="0" smtClean="0"/>
              <a:t>&lt; 1%</a:t>
            </a:r>
          </a:p>
          <a:p>
            <a:r>
              <a:rPr lang="zh-CN" altLang="en-US" dirty="0"/>
              <a:t>验中所用的</a:t>
            </a:r>
            <a:r>
              <a:rPr lang="en-US" altLang="zh-CN" dirty="0"/>
              <a:t>GEM</a:t>
            </a:r>
            <a:r>
              <a:rPr lang="zh-CN" altLang="en-US" dirty="0"/>
              <a:t>探测器的增益的不均匀约为</a:t>
            </a:r>
            <a:r>
              <a:rPr lang="en-US" altLang="zh-CN" dirty="0" smtClean="0"/>
              <a:t>19%</a:t>
            </a:r>
          </a:p>
          <a:p>
            <a:r>
              <a:rPr lang="zh-CN" altLang="en-US" dirty="0" smtClean="0"/>
              <a:t>击中</a:t>
            </a:r>
            <a:r>
              <a:rPr lang="en-US" altLang="zh-CN" dirty="0"/>
              <a:t>pad</a:t>
            </a:r>
            <a:r>
              <a:rPr lang="zh-CN" altLang="en-US" dirty="0"/>
              <a:t>后，对相邻</a:t>
            </a:r>
            <a:r>
              <a:rPr lang="en-US" altLang="zh-CN" dirty="0"/>
              <a:t>pad</a:t>
            </a:r>
            <a:r>
              <a:rPr lang="zh-CN" altLang="en-US" dirty="0"/>
              <a:t>产生影响的</a:t>
            </a:r>
            <a:r>
              <a:rPr lang="zh-CN" altLang="en-US" dirty="0" smtClean="0"/>
              <a:t>事例</a:t>
            </a:r>
            <a:r>
              <a:rPr lang="zh-CN" altLang="en-US" dirty="0"/>
              <a:t>数所占的比例为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334" name="图片 6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25" y="1756899"/>
            <a:ext cx="2980950" cy="3224934"/>
          </a:xfrm>
          <a:prstGeom prst="rect">
            <a:avLst/>
          </a:prstGeom>
        </p:spPr>
      </p:pic>
      <p:pic>
        <p:nvPicPr>
          <p:cNvPr id="327" name="图片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3" y="1440393"/>
            <a:ext cx="3596641" cy="3600000"/>
          </a:xfrm>
          <a:prstGeom prst="rect">
            <a:avLst/>
          </a:prstGeom>
        </p:spPr>
      </p:pic>
      <p:sp>
        <p:nvSpPr>
          <p:cNvPr id="6335" name="文本框 6334"/>
          <p:cNvSpPr txBox="1"/>
          <p:nvPr/>
        </p:nvSpPr>
        <p:spPr>
          <a:xfrm>
            <a:off x="788795" y="5040393"/>
            <a:ext cx="3324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集成至探测器读出平面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盲埋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孔工艺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9" name="文本框 328"/>
          <p:cNvSpPr txBox="1"/>
          <p:nvPr/>
        </p:nvSpPr>
        <p:spPr>
          <a:xfrm>
            <a:off x="6256982" y="5041647"/>
            <a:ext cx="127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DAQ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8" y="1209698"/>
            <a:ext cx="4095750" cy="27241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56" y="1209698"/>
            <a:ext cx="3468688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054725" y="1651691"/>
            <a:ext cx="1123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00B050"/>
                </a:solidFill>
              </a:rPr>
              <a:t>e</a:t>
            </a:r>
            <a:r>
              <a:rPr lang="en-US" altLang="zh-CN" sz="1800" b="1" baseline="30000" dirty="0" err="1">
                <a:solidFill>
                  <a:srgbClr val="00B050"/>
                </a:solidFill>
              </a:rPr>
              <a:t>+</a:t>
            </a:r>
            <a:r>
              <a:rPr lang="en-US" altLang="zh-CN" sz="1800" b="1" dirty="0" err="1">
                <a:solidFill>
                  <a:srgbClr val="00B050"/>
                </a:solidFill>
              </a:rPr>
              <a:t>e</a:t>
            </a:r>
            <a:r>
              <a:rPr lang="en-US" altLang="zh-CN" sz="1800" b="1" baseline="30000" dirty="0">
                <a:solidFill>
                  <a:srgbClr val="00B050"/>
                </a:solidFill>
              </a:rPr>
              <a:t>-</a:t>
            </a:r>
            <a:r>
              <a:rPr lang="en-US" altLang="zh-CN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sym typeface="Symbol" panose="05050102010706020507" pitchFamily="18" charset="2"/>
              </a:rPr>
              <a:t> ZH</a:t>
            </a:r>
            <a:endParaRPr lang="zh-CN" altLang="en-US" sz="18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46238" y="4006627"/>
                <a:ext cx="79119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高能环形正负电子对撞机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sz="2400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cm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≈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240GeV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亮度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两个对撞顶点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精确测量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玻色子性质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8" y="4006627"/>
                <a:ext cx="791196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079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9698"/>
                <a:ext cx="3331029" cy="5172234"/>
              </a:xfrm>
            </p:spPr>
            <p:txBody>
              <a:bodyPr/>
              <a:lstStyle/>
              <a:p>
                <a:r>
                  <a:rPr lang="zh-CN" altLang="en-US" dirty="0" smtClean="0"/>
                  <a:t>量能器要求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尽可能</a:t>
                </a:r>
                <a:r>
                  <a:rPr lang="zh-CN" altLang="en-US" dirty="0" smtClean="0"/>
                  <a:t>少的</a:t>
                </a:r>
                <a:r>
                  <a:rPr lang="zh-CN" altLang="en-US" dirty="0" smtClean="0"/>
                  <a:t>死区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/>
                  <a:t>取样</a:t>
                </a:r>
                <a:r>
                  <a:rPr lang="zh-CN" altLang="en-US" dirty="0" smtClean="0"/>
                  <a:t>型量能器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三明治夹层结构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动量和能量匹配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9698"/>
                <a:ext cx="3331029" cy="5172234"/>
              </a:xfrm>
              <a:blipFill rotWithShape="0">
                <a:blip r:embed="rId3"/>
                <a:stretch>
                  <a:fillRect l="-3297" t="-2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量能器系统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960" y="1209698"/>
            <a:ext cx="4675414" cy="3361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4693202"/>
            <a:ext cx="38560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3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3" y="4637834"/>
            <a:ext cx="8229600" cy="1848459"/>
          </a:xfrm>
        </p:spPr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</a:t>
            </a:r>
            <a:endParaRPr lang="en-US" altLang="zh-CN" dirty="0" smtClean="0"/>
          </a:p>
          <a:p>
            <a:pPr marL="800100" lvl="1" indent="-342900"/>
            <a:r>
              <a:rPr lang="en-US" altLang="zh-CN" dirty="0" smtClean="0"/>
              <a:t>GEM</a:t>
            </a:r>
            <a:r>
              <a:rPr lang="zh-CN" altLang="en-US" dirty="0" smtClean="0"/>
              <a:t>探测器作为灵敏层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数字读出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单阈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灵敏单元</a:t>
            </a:r>
            <a:r>
              <a:rPr lang="en-US" altLang="zh-CN" dirty="0" smtClean="0"/>
              <a:t>1x1cm</a:t>
            </a:r>
            <a:r>
              <a:rPr lang="en-US" altLang="zh-CN" baseline="30000" dirty="0" smtClean="0"/>
              <a:t>2</a:t>
            </a:r>
          </a:p>
          <a:p>
            <a:pPr marL="800100" lvl="1" indent="-342900"/>
            <a:r>
              <a:rPr lang="zh-CN" altLang="en-US" dirty="0" smtClean="0"/>
              <a:t>高能时能量分辨率，使用多阈读出</a:t>
            </a:r>
            <a:endParaRPr lang="en-US" altLang="zh-CN" dirty="0" smtClean="0"/>
          </a:p>
          <a:p>
            <a:pPr marL="800100" lvl="1" indent="-342900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数字强子量能器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7263" y="1412514"/>
            <a:ext cx="326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能量分辨率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HCAL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ASIC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紧凑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薄、大面积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*From ILC CDR Volume IV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496381" y="1115353"/>
            <a:ext cx="5647619" cy="3428571"/>
            <a:chOff x="3496381" y="1115353"/>
            <a:chExt cx="5647619" cy="3428571"/>
          </a:xfrm>
        </p:grpSpPr>
        <p:grpSp>
          <p:nvGrpSpPr>
            <p:cNvPr id="7" name="组合 6"/>
            <p:cNvGrpSpPr/>
            <p:nvPr/>
          </p:nvGrpSpPr>
          <p:grpSpPr>
            <a:xfrm>
              <a:off x="3496381" y="1115353"/>
              <a:ext cx="5647619" cy="3428571"/>
              <a:chOff x="247263" y="1992766"/>
              <a:chExt cx="5647619" cy="342857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63" y="1992766"/>
                <a:ext cx="5647619" cy="3428571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953814" y="1992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*</a:t>
                </a:r>
                <a:endParaRPr lang="zh-CN" altLang="en-US" dirty="0"/>
              </a:p>
            </p:txBody>
          </p:sp>
        </p:grpSp>
        <p:sp>
          <p:nvSpPr>
            <p:cNvPr id="9" name="椭圆 8"/>
            <p:cNvSpPr/>
            <p:nvPr/>
          </p:nvSpPr>
          <p:spPr>
            <a:xfrm rot="16200000">
              <a:off x="7896085" y="3891019"/>
              <a:ext cx="598349" cy="7074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11348" y="1958009"/>
              <a:ext cx="2743200" cy="2585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52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3732872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64179" y="1722143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	t = 5µm 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Kapton:	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	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P = 140µm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1436034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6154738" y="1057275"/>
            <a:ext cx="301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1997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CERN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F.Sauli</a:t>
            </a:r>
            <a:r>
              <a:rPr lang="zh-CN" altLang="en-US" b="1">
                <a:solidFill>
                  <a:srgbClr val="FF0000"/>
                </a:solidFill>
              </a:rPr>
              <a:t>提出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91" y="3882227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圆柱形孔电场线图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39" y="3415389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6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</a:t>
            </a:r>
            <a:r>
              <a:rPr lang="en-US" altLang="zh-CN" baseline="30000" dirty="0" smtClean="0"/>
              <a:t>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探测器制作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3781634" y="1283685"/>
            <a:ext cx="5234435" cy="432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at IN2P3 by OMEGA/LAL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837</TotalTime>
  <Words>1767</Words>
  <Application>Microsoft Office PowerPoint</Application>
  <PresentationFormat>全屏显示(4:3)</PresentationFormat>
  <Paragraphs>290</Paragraphs>
  <Slides>26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Office 主题</vt:lpstr>
      <vt:lpstr>自定义设计方案</vt:lpstr>
      <vt:lpstr>think-cell Slide</vt:lpstr>
      <vt:lpstr>PowerPoint 演示文稿</vt:lpstr>
      <vt:lpstr>目录</vt:lpstr>
      <vt:lpstr>CEPC项目</vt:lpstr>
      <vt:lpstr>量能器系统</vt:lpstr>
      <vt:lpstr>数字强子量能器</vt:lpstr>
      <vt:lpstr>目录</vt:lpstr>
      <vt:lpstr>GEM探测器 </vt:lpstr>
      <vt:lpstr>30x30cm2 GEM探测器制作</vt:lpstr>
      <vt:lpstr>半数字化读出芯片</vt:lpstr>
      <vt:lpstr>读出方案</vt:lpstr>
      <vt:lpstr>第一阶段方案</vt:lpstr>
      <vt:lpstr>第一阶段方案</vt:lpstr>
      <vt:lpstr>目录</vt:lpstr>
      <vt:lpstr>芯片阈值测试</vt:lpstr>
      <vt:lpstr>半数字化芯片刻度</vt:lpstr>
      <vt:lpstr>噪声&amp;刻度</vt:lpstr>
      <vt:lpstr>通道间不一致性</vt:lpstr>
      <vt:lpstr>探测器联调</vt:lpstr>
      <vt:lpstr>增益均匀性&amp;串扰</vt:lpstr>
      <vt:lpstr>目录</vt:lpstr>
      <vt:lpstr>总结</vt:lpstr>
      <vt:lpstr>下一步</vt:lpstr>
      <vt:lpstr>PowerPoint 演示文稿</vt:lpstr>
      <vt:lpstr>Backup</vt:lpstr>
      <vt:lpstr>电子学测试</vt:lpstr>
      <vt:lpstr>电子学测试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60</cp:revision>
  <dcterms:created xsi:type="dcterms:W3CDTF">2017-11-03T08:04:33Z</dcterms:created>
  <dcterms:modified xsi:type="dcterms:W3CDTF">2017-11-09T09:26:49Z</dcterms:modified>
</cp:coreProperties>
</file>